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3"/>
  </p:notesMasterIdLst>
  <p:sldIdLst>
    <p:sldId id="256" r:id="rId2"/>
    <p:sldId id="257" r:id="rId3"/>
    <p:sldId id="258" r:id="rId4"/>
    <p:sldId id="271" r:id="rId5"/>
    <p:sldId id="268" r:id="rId6"/>
    <p:sldId id="259" r:id="rId7"/>
    <p:sldId id="272" r:id="rId8"/>
    <p:sldId id="269" r:id="rId9"/>
    <p:sldId id="273" r:id="rId10"/>
    <p:sldId id="274" r:id="rId11"/>
    <p:sldId id="260" r:id="rId12"/>
    <p:sldId id="275" r:id="rId13"/>
    <p:sldId id="270" r:id="rId14"/>
    <p:sldId id="276" r:id="rId15"/>
    <p:sldId id="277" r:id="rId16"/>
    <p:sldId id="263" r:id="rId17"/>
    <p:sldId id="264" r:id="rId18"/>
    <p:sldId id="265" r:id="rId19"/>
    <p:sldId id="266" r:id="rId20"/>
    <p:sldId id="267" r:id="rId21"/>
    <p:sldId id="262"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4576" autoAdjust="0"/>
  </p:normalViewPr>
  <p:slideViewPr>
    <p:cSldViewPr>
      <p:cViewPr varScale="1">
        <p:scale>
          <a:sx n="65" d="100"/>
          <a:sy n="65" d="100"/>
        </p:scale>
        <p:origin x="-1308" y="-102"/>
      </p:cViewPr>
      <p:guideLst>
        <p:guide orient="horz" pos="2160"/>
        <p:guide pos="2880"/>
      </p:guideLst>
    </p:cSldViewPr>
  </p:slideViewPr>
  <p:outlineViewPr>
    <p:cViewPr>
      <p:scale>
        <a:sx n="33" d="100"/>
        <a:sy n="33" d="100"/>
      </p:scale>
      <p:origin x="0" y="10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9269816-A90A-4232-8A36-F0DC87807A5A}" type="datetimeFigureOut">
              <a:rPr lang="en-US" smtClean="0"/>
              <a:pPr/>
              <a:t>4/19/2012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DF0896-B4BF-430C-A98E-AC8022B1FAB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DF0896-B4BF-430C-A98E-AC8022B1FABA}"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A624D05-3B31-4F01-BFEE-61426C991CDA}" type="datetime1">
              <a:rPr lang="en-US" smtClean="0"/>
              <a:pPr/>
              <a:t>4/19/2012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A4EF9A00-27C7-4A70-905B-DF2390112C0E}"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6D6EEFC-BCEB-41E0-953C-A9315FE36F06}"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F9A00-27C7-4A70-905B-DF2390112C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ED5ED2C-3111-4C9F-9572-826DDD25BA2E}"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F9A00-27C7-4A70-905B-DF2390112C0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4A3A4C7-E6D5-447B-958C-2CB4E586CBE1}"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EF9A00-27C7-4A70-905B-DF2390112C0E}"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E286FBA-4D42-460E-8B65-CA580C5B18E6}" type="datetime1">
              <a:rPr lang="en-US" smtClean="0"/>
              <a:pPr/>
              <a:t>4/19/2012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A4EF9A00-27C7-4A70-905B-DF2390112C0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EECAF06-243F-4BA8-973E-54C5AE1E0117}" type="datetime1">
              <a:rPr lang="en-US" smtClean="0"/>
              <a:pPr/>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F9A00-27C7-4A70-905B-DF2390112C0E}"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1BE34CB-4CAD-4E7E-AF08-C906F6DDB7F2}" type="datetime1">
              <a:rPr lang="en-US" smtClean="0"/>
              <a:pPr/>
              <a:t>4/19/2012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EF9A00-27C7-4A70-905B-DF2390112C0E}"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088EF0F-F72F-4D8B-8E8F-24394D2A0E36}" type="datetime1">
              <a:rPr lang="en-US" smtClean="0"/>
              <a:pPr/>
              <a:t>4/19/2012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EF9A00-27C7-4A70-905B-DF2390112C0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0FCA942-537F-4E9E-97ED-1A7809ED5781}" type="datetime1">
              <a:rPr lang="en-US" smtClean="0"/>
              <a:pPr/>
              <a:t>4/19/2012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EF9A00-27C7-4A70-905B-DF2390112C0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E58CB37-38F3-4E33-8D5D-F18AA31283A4}" type="datetime1">
              <a:rPr lang="en-US" smtClean="0"/>
              <a:pPr/>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EF9A00-27C7-4A70-905B-DF2390112C0E}"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F4EE18A-33AA-420B-A815-9C994F6A2437}" type="datetime1">
              <a:rPr lang="en-US" smtClean="0"/>
              <a:pPr/>
              <a:t>4/19/2012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A4EF9A00-27C7-4A70-905B-DF2390112C0E}"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87C74BFF-98C3-4D9C-A9E3-84D41E2C75F6}" type="datetime1">
              <a:rPr lang="en-US" smtClean="0"/>
              <a:pPr/>
              <a:t>4/19/2012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A4EF9A00-27C7-4A70-905B-DF2390112C0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Adrianne Lopes &amp; </a:t>
            </a:r>
            <a:r>
              <a:rPr lang="en-US" dirty="0" err="1"/>
              <a:t>Xuyang</a:t>
            </a:r>
            <a:r>
              <a:rPr lang="en-US" dirty="0"/>
              <a:t> </a:t>
            </a:r>
            <a:r>
              <a:rPr lang="en-US" dirty="0" err="1"/>
              <a:t>Xie</a:t>
            </a:r>
            <a:endParaRPr lang="en-US" dirty="0"/>
          </a:p>
        </p:txBody>
      </p:sp>
      <p:sp>
        <p:nvSpPr>
          <p:cNvPr id="2" name="Title 1"/>
          <p:cNvSpPr>
            <a:spLocks noGrp="1"/>
          </p:cNvSpPr>
          <p:nvPr>
            <p:ph type="ctrTitle"/>
          </p:nvPr>
        </p:nvSpPr>
        <p:spPr/>
        <p:txBody>
          <a:bodyPr>
            <a:normAutofit/>
          </a:bodyPr>
          <a:lstStyle/>
          <a:p>
            <a:r>
              <a:rPr lang="en-US" b="1" dirty="0"/>
              <a:t>IT Security under COSO's ERM Framework and Key Risk </a:t>
            </a:r>
            <a:r>
              <a:rPr lang="en-US" b="1" dirty="0" smtClean="0"/>
              <a:t>Indicators</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1</a:t>
            </a:fld>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 Indicators </a:t>
            </a:r>
            <a:r>
              <a:rPr lang="en-US" sz="3200" dirty="0" smtClean="0"/>
              <a:t>(continued)</a:t>
            </a:r>
            <a:endParaRPr lang="en-US" sz="3200" dirty="0"/>
          </a:p>
        </p:txBody>
      </p:sp>
      <p:sp>
        <p:nvSpPr>
          <p:cNvPr id="3" name="Content Placeholder 2"/>
          <p:cNvSpPr>
            <a:spLocks noGrp="1"/>
          </p:cNvSpPr>
          <p:nvPr>
            <p:ph sz="quarter" idx="1"/>
          </p:nvPr>
        </p:nvSpPr>
        <p:spPr/>
        <p:txBody>
          <a:bodyPr>
            <a:normAutofit/>
          </a:bodyPr>
          <a:lstStyle/>
          <a:p>
            <a:pPr lvl="1"/>
            <a:r>
              <a:rPr lang="en-US" sz="2800" dirty="0" smtClean="0"/>
              <a:t>Characteristics of KRIs:</a:t>
            </a:r>
          </a:p>
          <a:p>
            <a:pPr lvl="2"/>
            <a:r>
              <a:rPr lang="en-US" sz="2400" dirty="0" smtClean="0"/>
              <a:t>Easy to monitor-- The data should be relatively easy to interpret, understand and monitor</a:t>
            </a:r>
          </a:p>
          <a:p>
            <a:pPr lvl="2"/>
            <a:r>
              <a:rPr lang="en-US" sz="2400" dirty="0" smtClean="0"/>
              <a:t>Auditable--Be easy to verify. an independent validation of the indicator selection process is necessary.</a:t>
            </a:r>
          </a:p>
          <a:p>
            <a:pPr lvl="2"/>
            <a:r>
              <a:rPr lang="en-US" sz="2400" dirty="0" smtClean="0"/>
              <a:t>Comparability--A company’s indicator and its selection process should specifically assess the level of comparability, both within the company and more broadly across the industry which the indicator reflects</a:t>
            </a:r>
          </a:p>
        </p:txBody>
      </p:sp>
      <p:sp>
        <p:nvSpPr>
          <p:cNvPr id="4" name="Slide Number Placeholder 3"/>
          <p:cNvSpPr>
            <a:spLocks noGrp="1"/>
          </p:cNvSpPr>
          <p:nvPr>
            <p:ph type="sldNum" sz="quarter" idx="12"/>
          </p:nvPr>
        </p:nvSpPr>
        <p:spPr/>
        <p:txBody>
          <a:bodyPr/>
          <a:lstStyle/>
          <a:p>
            <a:fld id="{A4EF9A00-27C7-4A70-905B-DF2390112C0E}"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Security and IT Security Exploits</a:t>
            </a:r>
            <a:endParaRPr lang="en-US" dirty="0"/>
          </a:p>
        </p:txBody>
      </p:sp>
      <p:sp>
        <p:nvSpPr>
          <p:cNvPr id="3" name="Content Placeholder 2"/>
          <p:cNvSpPr>
            <a:spLocks noGrp="1"/>
          </p:cNvSpPr>
          <p:nvPr>
            <p:ph sz="quarter" idx="1"/>
          </p:nvPr>
        </p:nvSpPr>
        <p:spPr>
          <a:xfrm>
            <a:off x="914400" y="1447800"/>
            <a:ext cx="7772400" cy="4724400"/>
          </a:xfrm>
        </p:spPr>
        <p:txBody>
          <a:bodyPr>
            <a:normAutofit/>
          </a:bodyPr>
          <a:lstStyle/>
          <a:p>
            <a:r>
              <a:rPr lang="en-US" dirty="0" smtClean="0"/>
              <a:t>Threat environment: The type of attackers and attacks that a company faces</a:t>
            </a:r>
          </a:p>
          <a:p>
            <a:r>
              <a:rPr lang="en-US" dirty="0" smtClean="0"/>
              <a:t>Security goals – CIA</a:t>
            </a:r>
          </a:p>
          <a:p>
            <a:pPr lvl="1"/>
            <a:r>
              <a:rPr lang="en-US" dirty="0" smtClean="0"/>
              <a:t>Confidentiality</a:t>
            </a:r>
          </a:p>
          <a:p>
            <a:pPr lvl="1"/>
            <a:r>
              <a:rPr lang="en-US" dirty="0" smtClean="0"/>
              <a:t>Integrity</a:t>
            </a:r>
          </a:p>
          <a:p>
            <a:pPr lvl="1"/>
            <a:r>
              <a:rPr lang="en-US" dirty="0" smtClean="0"/>
              <a:t>Availability</a:t>
            </a:r>
          </a:p>
          <a:p>
            <a:pPr lvl="1"/>
            <a:endParaRPr lang="en-US"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IT Security and IT Security Exploits </a:t>
            </a:r>
            <a:r>
              <a:rPr lang="en-US" sz="2800" dirty="0" smtClean="0"/>
              <a:t>(Continued)</a:t>
            </a:r>
            <a:endParaRPr lang="en-US" sz="2800" dirty="0"/>
          </a:p>
        </p:txBody>
      </p:sp>
      <p:sp>
        <p:nvSpPr>
          <p:cNvPr id="3" name="Content Placeholder 2"/>
          <p:cNvSpPr>
            <a:spLocks noGrp="1"/>
          </p:cNvSpPr>
          <p:nvPr>
            <p:ph sz="quarter" idx="1"/>
          </p:nvPr>
        </p:nvSpPr>
        <p:spPr>
          <a:xfrm>
            <a:off x="914400" y="1447800"/>
            <a:ext cx="7772400" cy="4724400"/>
          </a:xfrm>
        </p:spPr>
        <p:txBody>
          <a:bodyPr>
            <a:normAutofit/>
          </a:bodyPr>
          <a:lstStyle/>
          <a:p>
            <a:r>
              <a:rPr lang="en-US" dirty="0" smtClean="0"/>
              <a:t>Information security-- refers to all the steps taken to protect information and information systems from unauthorized access, use, disclosure, disruption or destruction </a:t>
            </a:r>
          </a:p>
          <a:p>
            <a:r>
              <a:rPr lang="en-US" dirty="0" smtClean="0"/>
              <a:t>Comprehensive security—Organizations must close off all possible routes of attack. An attacker only needs one unprotected avenue of attack to succeed.</a:t>
            </a:r>
          </a:p>
          <a:p>
            <a:r>
              <a:rPr lang="en-US" dirty="0" smtClean="0"/>
              <a:t>Weakest link failure--If the failure of a single element of a system will ruin security, this is called weakest link failure. </a:t>
            </a:r>
          </a:p>
          <a:p>
            <a:pPr>
              <a:buNone/>
            </a:pPr>
            <a:endParaRPr lang="en-US" dirty="0" smtClean="0"/>
          </a:p>
          <a:p>
            <a:pPr lvl="1"/>
            <a:endParaRPr lang="en-US" dirty="0" smtClean="0"/>
          </a:p>
          <a:p>
            <a:pPr lvl="1"/>
            <a:endParaRPr lang="en-US"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IT Security and IT Security Exploits (Continued)</a:t>
            </a:r>
            <a:endParaRPr lang="en-US" dirty="0"/>
          </a:p>
        </p:txBody>
      </p:sp>
      <p:sp>
        <p:nvSpPr>
          <p:cNvPr id="3" name="Content Placeholder 2"/>
          <p:cNvSpPr>
            <a:spLocks noGrp="1"/>
          </p:cNvSpPr>
          <p:nvPr>
            <p:ph sz="quarter" idx="1"/>
          </p:nvPr>
        </p:nvSpPr>
        <p:spPr>
          <a:xfrm>
            <a:off x="914400" y="1447800"/>
            <a:ext cx="7772400" cy="4724400"/>
          </a:xfrm>
        </p:spPr>
        <p:txBody>
          <a:bodyPr>
            <a:normAutofit/>
          </a:bodyPr>
          <a:lstStyle/>
          <a:p>
            <a:r>
              <a:rPr lang="en-US" dirty="0" smtClean="0"/>
              <a:t>Vulnerability: A security weakness which allow an attacker to reduce a system’s information assurance.</a:t>
            </a:r>
          </a:p>
          <a:p>
            <a:pPr lvl="1"/>
            <a:r>
              <a:rPr lang="en-US" smtClean="0"/>
              <a:t>An exploit takes </a:t>
            </a:r>
            <a:r>
              <a:rPr lang="en-US" dirty="0" smtClean="0"/>
              <a:t>advantage of vulnerabilities.</a:t>
            </a:r>
          </a:p>
          <a:p>
            <a:pPr lvl="1"/>
            <a:r>
              <a:rPr lang="en-US" dirty="0" smtClean="0"/>
              <a:t>The first step of a company’s risk analysis is to figure out what the security vulnerabilities are.</a:t>
            </a:r>
          </a:p>
          <a:p>
            <a:pPr lvl="1"/>
            <a:r>
              <a:rPr lang="en-US" dirty="0" smtClean="0"/>
              <a:t>Types of Vulnerability</a:t>
            </a:r>
          </a:p>
          <a:p>
            <a:pPr lvl="2"/>
            <a:r>
              <a:rPr lang="en-US" dirty="0" smtClean="0"/>
              <a:t>Hardware vulnerability</a:t>
            </a:r>
          </a:p>
          <a:p>
            <a:pPr lvl="2"/>
            <a:r>
              <a:rPr lang="en-US" dirty="0" smtClean="0"/>
              <a:t>Software vulnerability</a:t>
            </a:r>
          </a:p>
          <a:p>
            <a:pPr lvl="2"/>
            <a:r>
              <a:rPr lang="en-US" dirty="0" smtClean="0"/>
              <a:t>Network vulnerability</a:t>
            </a:r>
          </a:p>
          <a:p>
            <a:pPr lvl="2"/>
            <a:r>
              <a:rPr lang="en-US" dirty="0" smtClean="0"/>
              <a:t>Personal vulnerability</a:t>
            </a:r>
          </a:p>
          <a:p>
            <a:pPr lvl="2"/>
            <a:r>
              <a:rPr lang="en-US" dirty="0" smtClean="0"/>
              <a:t>Site vulnerability</a:t>
            </a:r>
          </a:p>
          <a:p>
            <a:pPr lvl="2"/>
            <a:r>
              <a:rPr lang="en-US" dirty="0" smtClean="0"/>
              <a:t>Organizational vulnerability</a:t>
            </a:r>
          </a:p>
          <a:p>
            <a:pPr lvl="1"/>
            <a:endParaRPr lang="en-US"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a:t>
            </a:r>
            <a:endParaRPr lang="en-US"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Companies need to identify all of their resources to find out where will be the weakest links (vulnerabilities) and develop KRIs and security program for each one</a:t>
            </a:r>
          </a:p>
          <a:p>
            <a:r>
              <a:rPr lang="en-US" dirty="0" smtClean="0"/>
              <a:t>Using the COSO’s ERM framework and standards of KRIs to examine company’s comprehensive IT security .</a:t>
            </a:r>
          </a:p>
        </p:txBody>
      </p:sp>
      <p:sp>
        <p:nvSpPr>
          <p:cNvPr id="4" name="Slide Number Placeholder 3"/>
          <p:cNvSpPr>
            <a:spLocks noGrp="1"/>
          </p:cNvSpPr>
          <p:nvPr>
            <p:ph type="sldNum" sz="quarter" idx="12"/>
          </p:nvPr>
        </p:nvSpPr>
        <p:spPr/>
        <p:txBody>
          <a:bodyPr/>
          <a:lstStyle/>
          <a:p>
            <a:fld id="{A4EF9A00-27C7-4A70-905B-DF2390112C0E}"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--Hardware</a:t>
            </a:r>
            <a:endParaRPr lang="en-US" dirty="0"/>
          </a:p>
        </p:txBody>
      </p:sp>
      <p:sp>
        <p:nvSpPr>
          <p:cNvPr id="3" name="Content Placeholder 2"/>
          <p:cNvSpPr>
            <a:spLocks noGrp="1"/>
          </p:cNvSpPr>
          <p:nvPr>
            <p:ph sz="quarter" idx="1"/>
          </p:nvPr>
        </p:nvSpPr>
        <p:spPr/>
        <p:txBody>
          <a:bodyPr>
            <a:normAutofit fontScale="47500" lnSpcReduction="20000"/>
          </a:bodyPr>
          <a:lstStyle/>
          <a:p>
            <a:endParaRPr lang="en-US" dirty="0" smtClean="0"/>
          </a:p>
          <a:p>
            <a:r>
              <a:rPr lang="en-US" sz="4400" dirty="0" smtClean="0"/>
              <a:t>Hardware vulnerabilities are relative easier to detect and monitor, but damage can be huge and irreversible.</a:t>
            </a:r>
          </a:p>
          <a:p>
            <a:r>
              <a:rPr lang="en-US" sz="4400" dirty="0" smtClean="0"/>
              <a:t>Most hardware vulnerabilities:</a:t>
            </a:r>
          </a:p>
          <a:p>
            <a:pPr lvl="1"/>
            <a:r>
              <a:rPr lang="en-US" sz="4400" dirty="0" smtClean="0"/>
              <a:t>Susceptibility to humidity, dust and soiling</a:t>
            </a:r>
          </a:p>
          <a:p>
            <a:pPr lvl="1"/>
            <a:r>
              <a:rPr lang="en-US" sz="4400" dirty="0" smtClean="0"/>
              <a:t>Susceptibility to unprotected storage</a:t>
            </a:r>
          </a:p>
          <a:p>
            <a:pPr lvl="1"/>
            <a:r>
              <a:rPr lang="en-US" sz="4400" dirty="0" smtClean="0"/>
              <a:t>Sabotage by an attacker</a:t>
            </a:r>
          </a:p>
          <a:p>
            <a:r>
              <a:rPr lang="en-US" sz="4400" smtClean="0"/>
              <a:t>Controls on </a:t>
            </a:r>
            <a:r>
              <a:rPr lang="en-US" sz="4400" dirty="0" smtClean="0"/>
              <a:t>hardware security</a:t>
            </a:r>
          </a:p>
          <a:p>
            <a:pPr lvl="1"/>
            <a:r>
              <a:rPr lang="en-US" sz="4400" dirty="0" smtClean="0"/>
              <a:t>Hardware sighting and protection</a:t>
            </a:r>
          </a:p>
          <a:p>
            <a:pPr lvl="1"/>
            <a:r>
              <a:rPr lang="en-US" sz="4400" dirty="0" smtClean="0"/>
              <a:t>Supporting utilities</a:t>
            </a:r>
          </a:p>
          <a:p>
            <a:pPr lvl="1"/>
            <a:r>
              <a:rPr lang="en-US" sz="4400" dirty="0" smtClean="0"/>
              <a:t>Cabling security</a:t>
            </a:r>
          </a:p>
          <a:p>
            <a:pPr lvl="1"/>
            <a:r>
              <a:rPr lang="en-US" sz="4400" dirty="0" smtClean="0"/>
              <a:t>Security during offsite equipment maintenance</a:t>
            </a:r>
          </a:p>
          <a:p>
            <a:pPr lvl="1"/>
            <a:r>
              <a:rPr lang="en-US" sz="4400" dirty="0" smtClean="0"/>
              <a:t>Security of equipment off-premises</a:t>
            </a:r>
          </a:p>
          <a:p>
            <a:pPr lvl="1"/>
            <a:r>
              <a:rPr lang="en-US" sz="4400" dirty="0" smtClean="0"/>
              <a:t>Secure disposal or reuse of equipment</a:t>
            </a:r>
          </a:p>
          <a:p>
            <a:pPr lvl="1"/>
            <a:r>
              <a:rPr lang="en-US" sz="4400" dirty="0" smtClean="0"/>
              <a:t>Rules for the removal of property</a:t>
            </a:r>
          </a:p>
          <a:p>
            <a:endParaRPr lang="en-US" sz="4400"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15</a:t>
            </a:fld>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 Software</a:t>
            </a:r>
            <a:endParaRPr lang="en-US" dirty="0"/>
          </a:p>
        </p:txBody>
      </p:sp>
      <p:sp>
        <p:nvSpPr>
          <p:cNvPr id="3" name="Content Placeholder 2"/>
          <p:cNvSpPr>
            <a:spLocks noGrp="1"/>
          </p:cNvSpPr>
          <p:nvPr>
            <p:ph sz="quarter" idx="1"/>
          </p:nvPr>
        </p:nvSpPr>
        <p:spPr/>
        <p:txBody>
          <a:bodyPr/>
          <a:lstStyle/>
          <a:p>
            <a:r>
              <a:rPr lang="en-US" dirty="0" smtClean="0"/>
              <a:t>Software is easier to exploited by hackers due to insufficient testing and lack of an audit trail.</a:t>
            </a:r>
          </a:p>
          <a:p>
            <a:r>
              <a:rPr lang="en-US" dirty="0" smtClean="0"/>
              <a:t>Response to the risk of software</a:t>
            </a:r>
          </a:p>
          <a:p>
            <a:pPr lvl="1"/>
            <a:r>
              <a:rPr lang="en-US" dirty="0" smtClean="0"/>
              <a:t>Do internal and external vulnerability test</a:t>
            </a:r>
          </a:p>
          <a:p>
            <a:pPr lvl="2"/>
            <a:r>
              <a:rPr lang="en-US" dirty="0" smtClean="0"/>
              <a:t>Output: a list of recommended fixes and follow-up should be done</a:t>
            </a:r>
          </a:p>
          <a:p>
            <a:pPr lvl="1"/>
            <a:r>
              <a:rPr lang="en-US" dirty="0" smtClean="0"/>
              <a:t>Build a software trail from the beginning to keep tracking the qualities of software</a:t>
            </a:r>
            <a:endParaRPr lang="en-US" dirty="0" smtClean="0">
              <a:solidFill>
                <a:srgbClr val="FF0000"/>
              </a:solidFill>
            </a:endParaRPr>
          </a:p>
          <a:p>
            <a:pPr lvl="1"/>
            <a:r>
              <a:rPr lang="en-US" dirty="0" smtClean="0"/>
              <a:t>Audit the current software</a:t>
            </a:r>
          </a:p>
          <a:p>
            <a:pPr lvl="2"/>
            <a:endParaRPr lang="en-US" dirty="0">
              <a:solidFill>
                <a:srgbClr val="FF0000"/>
              </a:solidFill>
            </a:endParaRPr>
          </a:p>
        </p:txBody>
      </p:sp>
      <p:sp>
        <p:nvSpPr>
          <p:cNvPr id="4" name="Slide Number Placeholder 3"/>
          <p:cNvSpPr>
            <a:spLocks noGrp="1"/>
          </p:cNvSpPr>
          <p:nvPr>
            <p:ph type="sldNum" sz="quarter" idx="12"/>
          </p:nvPr>
        </p:nvSpPr>
        <p:spPr/>
        <p:txBody>
          <a:bodyPr/>
          <a:lstStyle/>
          <a:p>
            <a:fld id="{A4EF9A00-27C7-4A70-905B-DF2390112C0E}"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 Network</a:t>
            </a:r>
            <a:endParaRPr lang="en-US" dirty="0"/>
          </a:p>
        </p:txBody>
      </p:sp>
      <p:sp>
        <p:nvSpPr>
          <p:cNvPr id="3" name="Content Placeholder 2"/>
          <p:cNvSpPr>
            <a:spLocks noGrp="1"/>
          </p:cNvSpPr>
          <p:nvPr>
            <p:ph sz="quarter" idx="1"/>
          </p:nvPr>
        </p:nvSpPr>
        <p:spPr/>
        <p:txBody>
          <a:bodyPr/>
          <a:lstStyle/>
          <a:p>
            <a:r>
              <a:rPr lang="en-US" dirty="0" smtClean="0"/>
              <a:t>Most companies’ external and internal communications are based on network. Most attackers’ exploits are by network.</a:t>
            </a:r>
          </a:p>
          <a:p>
            <a:r>
              <a:rPr lang="en-US" dirty="0" smtClean="0"/>
              <a:t>Sources of network vulnerability: </a:t>
            </a:r>
          </a:p>
          <a:p>
            <a:pPr lvl="1"/>
            <a:r>
              <a:rPr lang="en-US" dirty="0" smtClean="0"/>
              <a:t>Unprotected communication lines</a:t>
            </a:r>
          </a:p>
          <a:p>
            <a:pPr lvl="1"/>
            <a:r>
              <a:rPr lang="en-US" dirty="0" smtClean="0"/>
              <a:t>Insure network architecture</a:t>
            </a:r>
          </a:p>
          <a:p>
            <a:r>
              <a:rPr lang="en-US" dirty="0" smtClean="0"/>
              <a:t>Response to the risk of network:</a:t>
            </a:r>
          </a:p>
          <a:p>
            <a:pPr lvl="1"/>
            <a:r>
              <a:rPr lang="en-US" dirty="0" smtClean="0"/>
              <a:t>According to the safety level protect communication lines</a:t>
            </a:r>
          </a:p>
          <a:p>
            <a:pPr lvl="1"/>
            <a:r>
              <a:rPr lang="en-US" dirty="0" smtClean="0"/>
              <a:t>Secure network architecture at the beginning and do vulnerability test</a:t>
            </a:r>
          </a:p>
          <a:p>
            <a:pPr lvl="1"/>
            <a:r>
              <a:rPr lang="en-US" dirty="0" smtClean="0"/>
              <a:t>Firewall</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17</a:t>
            </a:fld>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 Personal</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Personal risk is more difficult to manage because it’s abstract.</a:t>
            </a:r>
          </a:p>
          <a:p>
            <a:r>
              <a:rPr lang="en-US" dirty="0" smtClean="0"/>
              <a:t>Key risk indicators include</a:t>
            </a:r>
          </a:p>
          <a:p>
            <a:pPr lvl="1"/>
            <a:r>
              <a:rPr lang="en-US" dirty="0" smtClean="0"/>
              <a:t>Poorly recruited candidates </a:t>
            </a:r>
          </a:p>
          <a:p>
            <a:pPr lvl="1"/>
            <a:r>
              <a:rPr lang="en-US" dirty="0" smtClean="0"/>
              <a:t>Current employees who do not abide or pay attention to the process in place</a:t>
            </a:r>
          </a:p>
          <a:p>
            <a:r>
              <a:rPr lang="en-US" dirty="0" smtClean="0"/>
              <a:t>Response to personal risk</a:t>
            </a:r>
          </a:p>
          <a:p>
            <a:pPr lvl="1"/>
            <a:r>
              <a:rPr lang="en-US" dirty="0" smtClean="0"/>
              <a:t>Audit employee access to IT systems and </a:t>
            </a:r>
            <a:r>
              <a:rPr lang="en-US" dirty="0" err="1" smtClean="0"/>
              <a:t>cuttoff</a:t>
            </a:r>
            <a:r>
              <a:rPr lang="en-US" dirty="0" smtClean="0"/>
              <a:t> access privileges for terminated or resigning employee</a:t>
            </a:r>
          </a:p>
          <a:p>
            <a:pPr lvl="1"/>
            <a:r>
              <a:rPr lang="en-US" dirty="0" smtClean="0"/>
              <a:t>More security and training for employees, including ethics and acceptable use policies</a:t>
            </a:r>
          </a:p>
          <a:p>
            <a:pPr lvl="1"/>
            <a:r>
              <a:rPr lang="en-US" dirty="0" smtClean="0"/>
              <a:t>Set standards and guidelines for employees</a:t>
            </a:r>
          </a:p>
          <a:p>
            <a:pPr lvl="1"/>
            <a:r>
              <a:rPr lang="en-US" dirty="0" smtClean="0"/>
              <a:t>Segregation of duties within the systems development staff </a:t>
            </a:r>
          </a:p>
          <a:p>
            <a:pPr lvl="1"/>
            <a:r>
              <a:rPr lang="en-US" dirty="0" smtClean="0"/>
              <a:t>Authentication for confirming users’ identities and authorization processes permitting permission to have or do something</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18</a:t>
            </a:fld>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Examine the IT Security - Site</a:t>
            </a:r>
            <a:endParaRPr lang="en-US" dirty="0"/>
          </a:p>
        </p:txBody>
      </p:sp>
      <p:sp>
        <p:nvSpPr>
          <p:cNvPr id="3" name="Content Placeholder 2"/>
          <p:cNvSpPr>
            <a:spLocks noGrp="1"/>
          </p:cNvSpPr>
          <p:nvPr>
            <p:ph sz="quarter" idx="1"/>
          </p:nvPr>
        </p:nvSpPr>
        <p:spPr/>
        <p:txBody>
          <a:bodyPr/>
          <a:lstStyle/>
          <a:p>
            <a:r>
              <a:rPr lang="en-US" dirty="0" smtClean="0"/>
              <a:t>Unexpected external threats such as flood and unreliable power source, etc.</a:t>
            </a:r>
          </a:p>
          <a:p>
            <a:r>
              <a:rPr lang="en-US" dirty="0" smtClean="0"/>
              <a:t>A company should realize the risk of an occurrence and take the necessary precautions and established an emergency plan of action.</a:t>
            </a:r>
          </a:p>
          <a:p>
            <a:r>
              <a:rPr lang="en-US" dirty="0" smtClean="0"/>
              <a:t>Response to site risk</a:t>
            </a:r>
          </a:p>
          <a:p>
            <a:pPr lvl="1"/>
            <a:r>
              <a:rPr lang="en-US" dirty="0" smtClean="0"/>
              <a:t>Proper planning is used to prevent site risks</a:t>
            </a:r>
          </a:p>
          <a:p>
            <a:pPr lvl="2"/>
            <a:r>
              <a:rPr lang="en-US" dirty="0" smtClean="0"/>
              <a:t>E.g., house main server to an upper level to prevent flood</a:t>
            </a:r>
          </a:p>
          <a:p>
            <a:pPr lvl="1"/>
            <a:r>
              <a:rPr lang="en-US" dirty="0" smtClean="0"/>
              <a:t>Generators and power back-up to present data lost during power outage</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Instruction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A corporation is built on the fundamental idea that its objective is to provide value to its stakeholders. Though it is a simple principle, an entity faces uncertainty and many risks in completing this objective. Enterprise Risk Management (ERM) provides a means for management to deal with this uncertainty</a:t>
            </a:r>
          </a:p>
          <a:p>
            <a:r>
              <a:rPr lang="en-US" dirty="0" smtClean="0"/>
              <a:t>Though investors face risk, the world today is also dangerous for corporations. Though technology has provided tremendous opportunities, it also has exposed many organizations to some unlikely risks. To manage such risks, firms must understand their threat environment. The security objectives of confidentiality, integrity, and availability thus become an essential part of ERM. IT security is not just a product, but a process and must be taken on proactively.</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Examine the IT Security - </a:t>
            </a:r>
            <a:r>
              <a:rPr lang="en-US" sz="2700" dirty="0" smtClean="0"/>
              <a:t>Organizational</a:t>
            </a:r>
            <a:endParaRPr lang="en-US" sz="3100" dirty="0"/>
          </a:p>
        </p:txBody>
      </p:sp>
      <p:sp>
        <p:nvSpPr>
          <p:cNvPr id="3" name="Content Placeholder 2"/>
          <p:cNvSpPr>
            <a:spLocks noGrp="1"/>
          </p:cNvSpPr>
          <p:nvPr>
            <p:ph sz="quarter" idx="1"/>
          </p:nvPr>
        </p:nvSpPr>
        <p:spPr/>
        <p:txBody>
          <a:bodyPr>
            <a:normAutofit fontScale="85000" lnSpcReduction="20000"/>
          </a:bodyPr>
          <a:lstStyle/>
          <a:p>
            <a:r>
              <a:rPr lang="en-US" dirty="0" smtClean="0"/>
              <a:t>Arise from the lack of monitoring and auditing policies and procedures implemented</a:t>
            </a:r>
          </a:p>
          <a:p>
            <a:r>
              <a:rPr lang="en-US" dirty="0" smtClean="0"/>
              <a:t>Response to organizational risk</a:t>
            </a:r>
          </a:p>
          <a:p>
            <a:pPr lvl="1"/>
            <a:r>
              <a:rPr lang="en-US" dirty="0" smtClean="0"/>
              <a:t>A company’s objective should be more then to meet compliance standards, as noted earlier just because security measures appear to be functioning, IT security threats run deeper then what is tested to receive a clean audit opinion</a:t>
            </a:r>
          </a:p>
          <a:p>
            <a:pPr lvl="1"/>
            <a:r>
              <a:rPr lang="en-US" dirty="0" smtClean="0"/>
              <a:t>Built-in preventive IT controls like edit checks can automatically ensure that transactions are complete, accurate, authorized, and valid. Organizations should test to confirm and validate the existence and operating effectiveness of general and application controls</a:t>
            </a:r>
          </a:p>
          <a:p>
            <a:pPr lvl="1"/>
            <a:r>
              <a:rPr lang="en-US" dirty="0" smtClean="0"/>
              <a:t>. Internal auditors should use corrective controls such as IT control mapping and alarms or alerts to look at key controls that are weak or missing and compensate for the controls as necessary</a:t>
            </a:r>
          </a:p>
          <a:p>
            <a:pPr lvl="1"/>
            <a:r>
              <a:rPr lang="en-US" dirty="0" smtClean="0"/>
              <a:t>For effective ERM implementation all controls must be continuously monitored as IT and organizational changes occur rapidly</a:t>
            </a:r>
          </a:p>
          <a:p>
            <a:pPr lvl="1"/>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20</a:t>
            </a:fld>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IT security exploits pose a risk to firms and key risk indicators are used to assess these risks. These are essential to the internal controls of a business entity and become a major factor in enterprise risk management. The organization’s mission and risk appetite influences the objectives they choose for operating, financial reporting, and compliance objectives</a:t>
            </a:r>
          </a:p>
          <a:p>
            <a:r>
              <a:rPr lang="en-US" dirty="0" smtClean="0"/>
              <a:t>Management must address and monitor all IT security components, even the ones that aren’t audited for compliance and outside the general accepted framework to ensure they are truly managing their risks</a:t>
            </a:r>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21</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COSO’s ERM Framework</a:t>
            </a:r>
            <a:endParaRPr lang="en-US" dirty="0"/>
          </a:p>
        </p:txBody>
      </p:sp>
      <p:sp>
        <p:nvSpPr>
          <p:cNvPr id="3" name="Content Placeholder 2"/>
          <p:cNvSpPr>
            <a:spLocks noGrp="1"/>
          </p:cNvSpPr>
          <p:nvPr>
            <p:ph sz="quarter" idx="1"/>
          </p:nvPr>
        </p:nvSpPr>
        <p:spPr/>
        <p:txBody>
          <a:bodyPr>
            <a:normAutofit fontScale="92500"/>
          </a:bodyPr>
          <a:lstStyle/>
          <a:p>
            <a:pPr>
              <a:buNone/>
            </a:pPr>
            <a:r>
              <a:rPr lang="en-US" dirty="0" smtClean="0"/>
              <a:t>  It is required by the Sarbanes-Oxley Act that a corporation utilizes a well developed comprehensive control framework. Though the act does not require a specific framework, it does list only one single one acceptable, and that is the COSO framework:</a:t>
            </a:r>
          </a:p>
          <a:p>
            <a:r>
              <a:rPr lang="en-US" dirty="0" smtClean="0"/>
              <a:t>Main Objectives of COSO framework </a:t>
            </a:r>
          </a:p>
          <a:p>
            <a:pPr lvl="1"/>
            <a:r>
              <a:rPr lang="en-US" dirty="0" smtClean="0"/>
              <a:t>Operations-- -The firm wishes to operate effectively and efficiently. It is necessary for the firm to control its general internal operations to do this</a:t>
            </a:r>
          </a:p>
          <a:p>
            <a:pPr lvl="1"/>
            <a:r>
              <a:rPr lang="en-US" dirty="0" smtClean="0"/>
              <a:t>Financial Reporting---The firm must create accurate financial reports</a:t>
            </a:r>
          </a:p>
          <a:p>
            <a:pPr lvl="1"/>
            <a:r>
              <a:rPr lang="en-US" dirty="0" smtClean="0"/>
              <a:t>Compliance---The firm wishes to be in compliance with external regulations</a:t>
            </a:r>
          </a:p>
          <a:p>
            <a:pPr>
              <a:buNone/>
            </a:pPr>
            <a:endParaRPr lang="en-US"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3</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COSO’s ERM Framework  (continued)</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5 Components to evaluate internal controls</a:t>
            </a:r>
          </a:p>
          <a:p>
            <a:pPr lvl="1"/>
            <a:r>
              <a:rPr lang="en-US" dirty="0" smtClean="0"/>
              <a:t>Control environment--the foundation and tone of the organization. It involves the integrity, ethical values, competence, philosophy, and operating style of all levels of employees and managers.</a:t>
            </a:r>
          </a:p>
          <a:p>
            <a:pPr lvl="1"/>
            <a:r>
              <a:rPr lang="en-US" dirty="0" smtClean="0"/>
              <a:t>Risk Assessment--involves identifying, analyzing, and managing the risks that may impede objectives. Risks can be operating, economic, industry regulated, or regulatory in nature.</a:t>
            </a:r>
          </a:p>
          <a:p>
            <a:pPr lvl="1"/>
            <a:r>
              <a:rPr lang="en-US" dirty="0" smtClean="0"/>
              <a:t>Control Activities--how the identified risks are mitigated. Policies should be in place such as segregation of duties, approvals, reviews, reconciliations and authorizations.</a:t>
            </a:r>
          </a:p>
          <a:p>
            <a:pPr lvl="1"/>
            <a:r>
              <a:rPr lang="en-US" dirty="0" smtClean="0"/>
              <a:t>Information and Communication--should be shared on both internal and external events. It is very important that it is timely in order to be relevant</a:t>
            </a:r>
          </a:p>
          <a:p>
            <a:pPr lvl="1"/>
            <a:r>
              <a:rPr lang="en-US" dirty="0" smtClean="0"/>
              <a:t>Monitoring--Risks and procedures should be continually monitored and changed as necessary.</a:t>
            </a:r>
          </a:p>
          <a:p>
            <a:pPr lvl="1"/>
            <a:endParaRPr lang="en-US" dirty="0"/>
          </a:p>
        </p:txBody>
      </p:sp>
      <p:sp>
        <p:nvSpPr>
          <p:cNvPr id="4" name="Slide Number Placeholder 3"/>
          <p:cNvSpPr>
            <a:spLocks noGrp="1"/>
          </p:cNvSpPr>
          <p:nvPr>
            <p:ph type="sldNum" sz="quarter" idx="12"/>
          </p:nvPr>
        </p:nvSpPr>
        <p:spPr/>
        <p:txBody>
          <a:bodyPr/>
          <a:lstStyle/>
          <a:p>
            <a:fld id="{A4EF9A00-27C7-4A70-905B-DF2390112C0E}" type="slidenum">
              <a:rPr lang="en-US" smtClean="0"/>
              <a:pPr/>
              <a:t>4</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COSO’s ERM Framework </a:t>
            </a:r>
            <a:r>
              <a:rPr lang="en-US" sz="3200" dirty="0" smtClean="0"/>
              <a:t>(continued)</a:t>
            </a: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dirty="0" smtClean="0"/>
              <a:t>    Section 404 of SOX mandates that public companies demonstrate due diligence on their disclosures of financial information. Organizations must also implement the appropriate internal controls and procedures to communicate, store, and protect that data</a:t>
            </a:r>
          </a:p>
          <a:p>
            <a:r>
              <a:rPr lang="en-US" dirty="0" smtClean="0"/>
              <a:t>Section 404 of SOX requires:</a:t>
            </a:r>
          </a:p>
          <a:p>
            <a:pPr lvl="1"/>
            <a:r>
              <a:rPr lang="en-US" dirty="0" smtClean="0"/>
              <a:t>Overhaul or upgrade financial systems to meet regulatory requirements for more accurate, detailed, and timely filings.</a:t>
            </a:r>
          </a:p>
          <a:p>
            <a:pPr lvl="1"/>
            <a:r>
              <a:rPr lang="en-US" dirty="0" smtClean="0"/>
              <a:t>Examine the control processes within the IT department and apply best practices to comply with the act’s goals associated with COSO and ERM objectives.</a:t>
            </a:r>
          </a:p>
          <a:p>
            <a:pPr lvl="1"/>
            <a:r>
              <a:rPr lang="en-US" dirty="0" smtClean="0"/>
              <a:t>Ensure that information system customizations are not overriding controls by working with internal and external auditors.</a:t>
            </a:r>
          </a:p>
          <a:p>
            <a:pPr lvl="1"/>
            <a:r>
              <a:rPr lang="en-US" dirty="0" smtClean="0"/>
              <a:t>Work with corporate officers to create a document-retention-and-destruction policy.</a:t>
            </a:r>
          </a:p>
        </p:txBody>
      </p:sp>
      <p:sp>
        <p:nvSpPr>
          <p:cNvPr id="4" name="Slide Number Placeholder 3"/>
          <p:cNvSpPr>
            <a:spLocks noGrp="1"/>
          </p:cNvSpPr>
          <p:nvPr>
            <p:ph type="sldNum" sz="quarter" idx="12"/>
          </p:nvPr>
        </p:nvSpPr>
        <p:spPr/>
        <p:txBody>
          <a:bodyPr/>
          <a:lstStyle/>
          <a:p>
            <a:fld id="{A4EF9A00-27C7-4A70-905B-DF2390112C0E}" type="slidenum">
              <a:rPr lang="en-US" smtClean="0"/>
              <a:pPr/>
              <a:t>5</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 Indicators</a:t>
            </a:r>
            <a:endParaRPr lang="en-US" dirty="0"/>
          </a:p>
        </p:txBody>
      </p:sp>
      <p:sp>
        <p:nvSpPr>
          <p:cNvPr id="3" name="Content Placeholder 2"/>
          <p:cNvSpPr>
            <a:spLocks noGrp="1"/>
          </p:cNvSpPr>
          <p:nvPr>
            <p:ph sz="quarter" idx="1"/>
          </p:nvPr>
        </p:nvSpPr>
        <p:spPr/>
        <p:txBody>
          <a:bodyPr>
            <a:normAutofit/>
          </a:bodyPr>
          <a:lstStyle/>
          <a:p>
            <a:endParaRPr lang="en-US" dirty="0" smtClean="0"/>
          </a:p>
          <a:p>
            <a:r>
              <a:rPr lang="en-US" dirty="0" smtClean="0"/>
              <a:t>A Key Risk Indicator (KRI) is “a measure used in management to indicate how risky an activity is”. Risk indicator is an important tool within risk assessment, risk monitoring and risk control. Organizations use key risk indicators to detect early signals of increasing risk exposures in different areas of the enterprise.</a:t>
            </a:r>
          </a:p>
          <a:p>
            <a:pPr>
              <a:buNone/>
            </a:pPr>
            <a:endParaRPr lang="en-US" dirty="0" smtClean="0"/>
          </a:p>
          <a:p>
            <a:endParaRPr lang="en-US" dirty="0" smtClean="0"/>
          </a:p>
        </p:txBody>
      </p:sp>
      <p:sp>
        <p:nvSpPr>
          <p:cNvPr id="4" name="Slide Number Placeholder 3"/>
          <p:cNvSpPr>
            <a:spLocks noGrp="1"/>
          </p:cNvSpPr>
          <p:nvPr>
            <p:ph type="sldNum" sz="quarter" idx="12"/>
          </p:nvPr>
        </p:nvSpPr>
        <p:spPr/>
        <p:txBody>
          <a:bodyPr/>
          <a:lstStyle/>
          <a:p>
            <a:fld id="{A4EF9A00-27C7-4A70-905B-DF2390112C0E}"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 Indicators (Continued)</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Purposes (functions) of using risk indicators</a:t>
            </a:r>
          </a:p>
          <a:p>
            <a:pPr lvl="1"/>
            <a:r>
              <a:rPr lang="en-US" dirty="0" smtClean="0"/>
              <a:t>Risk </a:t>
            </a:r>
            <a:r>
              <a:rPr lang="en-US" dirty="0" smtClean="0"/>
              <a:t>monitoring-They can be </a:t>
            </a:r>
            <a:r>
              <a:rPr lang="en-US" dirty="0" smtClean="0"/>
              <a:t>used to track changes in the exposure to operational risk, help to identify: Emerging risk trends , Current exposure levels, Events that could be occur again</a:t>
            </a:r>
          </a:p>
          <a:p>
            <a:pPr lvl="1"/>
            <a:r>
              <a:rPr lang="en-US" dirty="0" smtClean="0"/>
              <a:t>To support operational risk assessments-</a:t>
            </a:r>
            <a:r>
              <a:rPr lang="en-US" smtClean="0"/>
              <a:t>-</a:t>
            </a:r>
            <a:r>
              <a:rPr lang="en-US" smtClean="0"/>
              <a:t>they</a:t>
            </a:r>
            <a:r>
              <a:rPr lang="en-US" smtClean="0"/>
              <a:t> </a:t>
            </a:r>
            <a:r>
              <a:rPr lang="en-US" dirty="0" smtClean="0"/>
              <a:t>provide a way to track a company’s risk exposures between full updates of its operational risk assessment process.</a:t>
            </a:r>
          </a:p>
          <a:p>
            <a:pPr lvl="1"/>
            <a:r>
              <a:rPr lang="en-US" dirty="0" smtClean="0"/>
              <a:t>To support risk appetite monitoring and governance--they link current ‘real time’ exposure levels to risk appetite.</a:t>
            </a:r>
          </a:p>
          <a:p>
            <a:pPr lvl="1"/>
            <a:r>
              <a:rPr lang="en-US" dirty="0" smtClean="0"/>
              <a:t>To support performance and strategic management--indicators can be used as measures of how a company is going about achieving its overall objectives and as means of measuring the performance of those activities which are important to achieve its goals.</a:t>
            </a:r>
          </a:p>
          <a:p>
            <a:pPr lvl="1"/>
            <a:r>
              <a:rPr lang="en-US" dirty="0" smtClean="0"/>
              <a:t>To support regulation and capital assessments--the risk indicator data can highlight potential areas of weakness</a:t>
            </a:r>
          </a:p>
        </p:txBody>
      </p:sp>
      <p:sp>
        <p:nvSpPr>
          <p:cNvPr id="4" name="Slide Number Placeholder 3"/>
          <p:cNvSpPr>
            <a:spLocks noGrp="1"/>
          </p:cNvSpPr>
          <p:nvPr>
            <p:ph type="sldNum" sz="quarter" idx="12"/>
          </p:nvPr>
        </p:nvSpPr>
        <p:spPr/>
        <p:txBody>
          <a:bodyPr/>
          <a:lstStyle/>
          <a:p>
            <a:fld id="{A4EF9A00-27C7-4A70-905B-DF2390112C0E}"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 Indicators </a:t>
            </a:r>
            <a:r>
              <a:rPr lang="en-US" sz="3200" dirty="0" smtClean="0"/>
              <a:t>(continued)</a:t>
            </a:r>
            <a:endParaRPr lang="en-US" sz="3200" dirty="0"/>
          </a:p>
        </p:txBody>
      </p:sp>
      <p:sp>
        <p:nvSpPr>
          <p:cNvPr id="3" name="Content Placeholder 2"/>
          <p:cNvSpPr>
            <a:spLocks noGrp="1"/>
          </p:cNvSpPr>
          <p:nvPr>
            <p:ph sz="quarter" idx="1"/>
          </p:nvPr>
        </p:nvSpPr>
        <p:spPr/>
        <p:txBody>
          <a:bodyPr/>
          <a:lstStyle/>
          <a:p>
            <a:pPr>
              <a:buNone/>
            </a:pPr>
            <a:endParaRPr lang="en-US" dirty="0" smtClean="0"/>
          </a:p>
          <a:p>
            <a:r>
              <a:rPr lang="en-US" dirty="0" smtClean="0"/>
              <a:t>Effective KRIs:</a:t>
            </a:r>
          </a:p>
          <a:p>
            <a:pPr lvl="1"/>
            <a:r>
              <a:rPr lang="en-US" dirty="0" smtClean="0"/>
              <a:t>The selection and design of effective KRIs is important</a:t>
            </a:r>
          </a:p>
          <a:p>
            <a:pPr lvl="1"/>
            <a:r>
              <a:rPr lang="en-US" dirty="0" smtClean="0"/>
              <a:t>Goal: To identify relevant metrics that provide useful insights about potential risks that may have an impact on the achievement of the organization’s objectives</a:t>
            </a:r>
          </a:p>
        </p:txBody>
      </p:sp>
      <p:sp>
        <p:nvSpPr>
          <p:cNvPr id="4" name="Slide Number Placeholder 3"/>
          <p:cNvSpPr>
            <a:spLocks noGrp="1"/>
          </p:cNvSpPr>
          <p:nvPr>
            <p:ph type="sldNum" sz="quarter" idx="12"/>
          </p:nvPr>
        </p:nvSpPr>
        <p:spPr/>
        <p:txBody>
          <a:bodyPr/>
          <a:lstStyle/>
          <a:p>
            <a:fld id="{A4EF9A00-27C7-4A70-905B-DF2390112C0E}"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 Risk Indicators </a:t>
            </a:r>
            <a:r>
              <a:rPr lang="en-US" sz="3200" dirty="0" smtClean="0"/>
              <a:t>(continued)</a:t>
            </a:r>
            <a:endParaRPr lang="en-US" sz="3200" dirty="0"/>
          </a:p>
        </p:txBody>
      </p:sp>
      <p:sp>
        <p:nvSpPr>
          <p:cNvPr id="3" name="Content Placeholder 2"/>
          <p:cNvSpPr>
            <a:spLocks noGrp="1"/>
          </p:cNvSpPr>
          <p:nvPr>
            <p:ph sz="quarter" idx="1"/>
          </p:nvPr>
        </p:nvSpPr>
        <p:spPr/>
        <p:txBody>
          <a:bodyPr>
            <a:normAutofit/>
          </a:bodyPr>
          <a:lstStyle/>
          <a:p>
            <a:pPr lvl="1"/>
            <a:r>
              <a:rPr lang="en-US" sz="2800" dirty="0" smtClean="0"/>
              <a:t>Characteristics of KRIs:</a:t>
            </a:r>
          </a:p>
          <a:p>
            <a:pPr lvl="2"/>
            <a:r>
              <a:rPr lang="en-US" sz="2400" dirty="0" smtClean="0"/>
              <a:t>Relevance--must have relevance to what is being monitored that means risk indicators must monitor risk exposure levels.</a:t>
            </a:r>
          </a:p>
          <a:p>
            <a:pPr lvl="2"/>
            <a:r>
              <a:rPr lang="en-US" sz="2400" dirty="0" smtClean="0"/>
              <a:t>Measurable--Indicators should be numbers or counts ,monetary values, percentages, ratios, time duration or a value from some pre-defined rating</a:t>
            </a:r>
          </a:p>
          <a:p>
            <a:pPr lvl="2"/>
            <a:r>
              <a:rPr lang="en-US" sz="2400" dirty="0" smtClean="0"/>
              <a:t>Predictive--Predictive indicators mean they make predictions what is going to happen, rather than simply infer that something is changing, single indicators by themselves are of little use, as they need context in order to become predictive.</a:t>
            </a:r>
          </a:p>
        </p:txBody>
      </p:sp>
      <p:sp>
        <p:nvSpPr>
          <p:cNvPr id="4" name="Slide Number Placeholder 3"/>
          <p:cNvSpPr>
            <a:spLocks noGrp="1"/>
          </p:cNvSpPr>
          <p:nvPr>
            <p:ph type="sldNum" sz="quarter" idx="12"/>
          </p:nvPr>
        </p:nvSpPr>
        <p:spPr/>
        <p:txBody>
          <a:bodyPr/>
          <a:lstStyle/>
          <a:p>
            <a:fld id="{A4EF9A00-27C7-4A70-905B-DF2390112C0E}" type="slidenum">
              <a:rPr lang="en-US" smtClean="0"/>
              <a:pPr/>
              <a:t>9</a:t>
            </a:fld>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174</TotalTime>
  <Words>1819</Words>
  <Application>Microsoft Office PowerPoint</Application>
  <PresentationFormat>On-screen Show (4:3)</PresentationFormat>
  <Paragraphs>157</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Equity</vt:lpstr>
      <vt:lpstr>IT Security under COSO's ERM Framework and Key Risk Indicators</vt:lpstr>
      <vt:lpstr>Instruction</vt:lpstr>
      <vt:lpstr>COSO’s ERM Framework</vt:lpstr>
      <vt:lpstr>COSO’s ERM Framework  (continued)</vt:lpstr>
      <vt:lpstr>COSO’s ERM Framework (continued)</vt:lpstr>
      <vt:lpstr>Key Risk Indicators</vt:lpstr>
      <vt:lpstr>Key Risk Indicators (Continued)</vt:lpstr>
      <vt:lpstr>Key Risk Indicators (continued)</vt:lpstr>
      <vt:lpstr>Key Risk Indicators (continued)</vt:lpstr>
      <vt:lpstr>Key Risk Indicators (continued)</vt:lpstr>
      <vt:lpstr>IT Security and IT Security Exploits</vt:lpstr>
      <vt:lpstr>IT Security and IT Security Exploits (Continued)</vt:lpstr>
      <vt:lpstr>IT Security and IT Security Exploits (Continued)</vt:lpstr>
      <vt:lpstr>Examine the IT Security </vt:lpstr>
      <vt:lpstr>Examine the IT Security --Hardware</vt:lpstr>
      <vt:lpstr>Examine the IT Security - Software</vt:lpstr>
      <vt:lpstr>Examine the IT Security - Network</vt:lpstr>
      <vt:lpstr>Examine the IT Security - Personal</vt:lpstr>
      <vt:lpstr>Examine the IT Security - Site</vt:lpstr>
      <vt:lpstr>Examine the IT Security - Organizational</vt:lpstr>
      <vt:lpstr>Conclusion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under COSO's ERM Framework and Key Risk Indicators</dc:title>
  <dc:creator>yuping</dc:creator>
  <cp:lastModifiedBy>yuping</cp:lastModifiedBy>
  <cp:revision>44</cp:revision>
  <dcterms:created xsi:type="dcterms:W3CDTF">2012-04-10T02:24:03Z</dcterms:created>
  <dcterms:modified xsi:type="dcterms:W3CDTF">2012-04-19T16:24:40Z</dcterms:modified>
</cp:coreProperties>
</file>